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9" r:id="rId5"/>
    <p:sldId id="258" r:id="rId6"/>
    <p:sldId id="261" r:id="rId7"/>
    <p:sldId id="263" r:id="rId8"/>
    <p:sldId id="264" r:id="rId9"/>
    <p:sldId id="265" r:id="rId10"/>
    <p:sldId id="268" r:id="rId11"/>
    <p:sldId id="269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8" r:id="rId30"/>
    <p:sldId id="294" r:id="rId31"/>
    <p:sldId id="295" r:id="rId32"/>
    <p:sldId id="296" r:id="rId33"/>
    <p:sldId id="297" r:id="rId34"/>
    <p:sldId id="29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-temporary.preziusercontent.com/frames-public/2/0/8/a/2/04207f544ce8824956a640da124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 l="13333" t="12500" r="15833" b="12500"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l="13115" t="32559" r="11475" b="20930"/>
          <a:stretch>
            <a:fillRect/>
          </a:stretch>
        </p:blipFill>
        <p:spPr bwMode="auto">
          <a:xfrm>
            <a:off x="3505200" y="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 t="15217" b="19565"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/>
          <a:srcRect l="24509" t="15919" r="43138" b="24888"/>
          <a:stretch>
            <a:fillRect/>
          </a:stretch>
        </p:blipFill>
        <p:spPr bwMode="auto">
          <a:xfrm>
            <a:off x="6248400" y="0"/>
            <a:ext cx="2895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 l="19394" t="19731" r="13939" b="24664"/>
          <a:stretch>
            <a:fillRect/>
          </a:stretch>
        </p:blipFill>
        <p:spPr bwMode="auto">
          <a:xfrm>
            <a:off x="6248400" y="4803058"/>
            <a:ext cx="2895600" cy="205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14848" t="17713" r="17273" b="15919"/>
          <a:stretch>
            <a:fillRect/>
          </a:stretch>
        </p:blipFill>
        <p:spPr bwMode="auto">
          <a:xfrm>
            <a:off x="0" y="48768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Important Word Meanings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en-US" sz="2400" dirty="0" smtClean="0"/>
              <a:t>Reminiscing nostalgically- </a:t>
            </a:r>
            <a:r>
              <a:rPr lang="en-US" sz="2400" dirty="0" smtClean="0"/>
              <a:t>Thinking </a:t>
            </a:r>
            <a:r>
              <a:rPr lang="en-US" sz="2400" dirty="0" smtClean="0"/>
              <a:t>fondly of the </a:t>
            </a:r>
            <a:r>
              <a:rPr lang="en-US" sz="2400" dirty="0" smtClean="0"/>
              <a:t>past</a:t>
            </a:r>
          </a:p>
          <a:p>
            <a:r>
              <a:rPr lang="en-US" sz="2400" dirty="0" err="1" smtClean="0"/>
              <a:t>Moulders</a:t>
            </a:r>
            <a:r>
              <a:rPr lang="en-US" sz="2400" dirty="0" smtClean="0"/>
              <a:t>- a person who moulds dough into a shape</a:t>
            </a:r>
            <a:br>
              <a:rPr lang="en-US" sz="2400" dirty="0" smtClean="0"/>
            </a:br>
            <a:r>
              <a:rPr lang="en-US" sz="2400" dirty="0" smtClean="0"/>
              <a:t>Furnaces- an enclosed structure in which materials can be heated to very high temperatures</a:t>
            </a:r>
            <a:br>
              <a:rPr lang="en-US" sz="2400" dirty="0" smtClean="0"/>
            </a:br>
            <a:r>
              <a:rPr lang="en-US" sz="2400" dirty="0" smtClean="0"/>
              <a:t>Extinguished- cause a fire to </a:t>
            </a:r>
            <a:r>
              <a:rPr lang="en-US" sz="2400" dirty="0" smtClean="0"/>
              <a:t>cease to burn</a:t>
            </a:r>
            <a:r>
              <a:rPr lang="en-US" sz="2400" dirty="0" smtClean="0"/>
              <a:t>                                  </a:t>
            </a:r>
            <a:br>
              <a:rPr lang="en-US" sz="2400" dirty="0" smtClean="0"/>
            </a:br>
            <a:r>
              <a:rPr lang="en-US" sz="2400" dirty="0" smtClean="0"/>
              <a:t>Heralding- announcing</a:t>
            </a:r>
            <a:br>
              <a:rPr lang="en-US" sz="2400" dirty="0" smtClean="0"/>
            </a:br>
            <a:r>
              <a:rPr lang="en-US" sz="2400" dirty="0" err="1" smtClean="0"/>
              <a:t>Pader</a:t>
            </a:r>
            <a:r>
              <a:rPr lang="en-US" sz="2400" dirty="0" smtClean="0"/>
              <a:t>- word for baker in Portuguese </a:t>
            </a:r>
            <a:r>
              <a:rPr lang="en-US" sz="2400" dirty="0" smtClean="0"/>
              <a:t>language</a:t>
            </a:r>
          </a:p>
          <a:p>
            <a:r>
              <a:rPr lang="en-US" sz="2400" dirty="0" smtClean="0"/>
              <a:t>Parapet- railing, a low protective </a:t>
            </a:r>
            <a:r>
              <a:rPr lang="en-US" sz="2400" dirty="0" smtClean="0"/>
              <a:t>wall</a:t>
            </a:r>
          </a:p>
          <a:p>
            <a:r>
              <a:rPr lang="en-US" sz="2400" dirty="0" smtClean="0"/>
              <a:t>Feast- a large meal, typically a celebratory one</a:t>
            </a:r>
            <a:br>
              <a:rPr lang="en-US" sz="2400" dirty="0" smtClean="0"/>
            </a:br>
            <a:r>
              <a:rPr lang="en-US" sz="2400" dirty="0" err="1" smtClean="0"/>
              <a:t>bolinhas</a:t>
            </a:r>
            <a:r>
              <a:rPr lang="en-US" sz="2400" dirty="0" smtClean="0"/>
              <a:t> - another name for coconut </a:t>
            </a:r>
            <a:r>
              <a:rPr lang="en-US" sz="2400" dirty="0" smtClean="0"/>
              <a:t>cookies</a:t>
            </a:r>
          </a:p>
          <a:p>
            <a:r>
              <a:rPr lang="en-US" sz="2400" dirty="0" smtClean="0"/>
              <a:t>Plump physique- pleasantly fat body</a:t>
            </a:r>
            <a:br>
              <a:rPr lang="en-US" sz="2400" dirty="0" smtClean="0"/>
            </a:br>
            <a:r>
              <a:rPr lang="en-US" sz="2400" dirty="0" smtClean="0"/>
              <a:t>Open testimony- public statement about a character or quality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-temporary.preziusercontent.com/frames-public/3/6/3/7/c/10c573b42cd81308686c7fd6034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media-temporary.preziusercontent.com/frames-public/f/4/e/a/4/027edd9417bb34bdc2cc33f9b1e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80010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media-temporary.preziusercontent.com/frames-public/1/d/d/6/4/21d1b89410e9b2ac9ae370ea34a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"/>
            <a:ext cx="73152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-temporary.preziusercontent.com/frames-public/e/e/c/5/3/557825a43fd9e3d27ff2458e158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media-temporary.preziusercontent.com/frames-public/f/4/5/3/a/e6f149d4f91bfdf7e06d56c6211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Geography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edia-temporary.preziusercontent.com/frames-public/0/d/7/2/e/89e5d6f41ebb390083d81297ebc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7315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304800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Geography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media-temporary.preziusercontent.com/frames-public/6/9/7/b/7/af7925d4c33a7fb122783fdb0fc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media-temporary.preziusercontent.com/frames-public/b/7/c/a/c/261a28645398be6f068f767e5d3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media-temporary.preziusercontent.com/frames-public/e/2/e/f/f/ef018f2432bbe3c143adadbcab712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ttps://media-temporary.preziusercontent.com/frames-public/e/2/e/f/f/ef018f2432bbe3c143adadbcab7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533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Just Read and Enjoy…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-temporary.preziusercontent.com/frames-public/9/b/2/f/9/c7e0d19424da9c70cd90915b2e1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7924800" cy="647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6">
                    <a:lumMod val="50000"/>
                  </a:schemeClr>
                </a:solidFill>
              </a:rPr>
              <a:t>Culture and Tradition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dia-temporary.preziusercontent.com/frames-public/9/6/d/d/4/412314a4c9fba5dad35bd9489e4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8077200" cy="6172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15240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chemeClr val="accent6">
                    <a:lumMod val="50000"/>
                  </a:schemeClr>
                </a:solidFill>
              </a:rPr>
              <a:t>Dress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-temporary.preziusercontent.com/frames-public/9/2/6/5/0/f042d424b5f8d3d3ce84e734f76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7848600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6">
                    <a:lumMod val="50000"/>
                  </a:schemeClr>
                </a:solidFill>
              </a:rPr>
              <a:t>Dress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-temporary.preziusercontent.com/frames-public/8/2/3/9/e/06234634fc78b1c0e560c090040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"/>
            <a:ext cx="73914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6">
                    <a:lumMod val="50000"/>
                  </a:schemeClr>
                </a:solidFill>
              </a:rPr>
              <a:t>Homes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-temporary.preziusercontent.com/frames-public/a/f/a/c/3/eecc15a448c8e1be6e0bfdf89cb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media-temporary.preziusercontent.com/frames-public/a/8/b/7/d/3333a5f4958b548e34399031532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media-temporary.preziusercontent.com/frames-public/a/1/4/c/d/394d5a1470c8294d826b5c6e860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80772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media-temporary.preziusercontent.com/frames-public/4/f/6/8/1/dc70e6b4a06a7c889be9d69d7e3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media-temporary.preziusercontent.com/frames-public/e/0/4/3/5/416bfd64e18a1162d4b5ffea5f1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Important Word </a:t>
            </a:r>
            <a:r>
              <a:rPr lang="en-US" sz="2400" b="1" dirty="0" smtClean="0">
                <a:solidFill>
                  <a:srgbClr val="C00000"/>
                </a:solidFill>
              </a:rPr>
              <a:t>Meanings</a:t>
            </a:r>
            <a:endParaRPr lang="en-US" sz="1000" b="1" dirty="0" smtClean="0">
              <a:solidFill>
                <a:srgbClr val="C00000"/>
              </a:solidFill>
            </a:endParaRPr>
          </a:p>
          <a:p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Drifted from- been carried along gently by hair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Martial- having to do with war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Canopies- roof-like coverings made of trees that form a shelter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Prime- here, best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Invigorating- strong (here)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Mainstream- a tradition which most people follow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Tales of </a:t>
            </a:r>
            <a:r>
              <a:rPr lang="en-US" sz="2000" dirty="0" err="1" smtClean="0">
                <a:solidFill>
                  <a:srgbClr val="C00000"/>
                </a:solidFill>
              </a:rPr>
              <a:t>Valour</a:t>
            </a:r>
            <a:r>
              <a:rPr lang="en-US" sz="2000" dirty="0" smtClean="0">
                <a:solidFill>
                  <a:srgbClr val="C00000"/>
                </a:solidFill>
              </a:rPr>
              <a:t>- stories of courage and bravery, usually in a war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Descent- origin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Most decorated- having received the maximum number of awards for bravery in a war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Ripple effect- a small wave or series of waves on the surface of water, especially as caused by a slight breeze or an object dropping into it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Mahouts- a person who works with, rides, and tends an elephant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Laidback-relaxed, not in a hurry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Rafting- travelling in a river in a raft (a floating platform made by tying planks together)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Canoeing- travelling in a river in a canoe (a large, narrow boat)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Rappelling- going down a cliff by sliding down a rope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Trails- paths created by walking</a:t>
            </a:r>
          </a:p>
        </p:txBody>
      </p:sp>
      <p:pic>
        <p:nvPicPr>
          <p:cNvPr id="6" name="Picture 5" descr="people pf coor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0"/>
            <a:ext cx="19050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limpses of india coor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105401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media-temporary.preziusercontent.com/frames-public/9/c/3/a/b/9c88c98442fbfd19a645ffe962e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media-temporary.preziusercontent.com/frames-public/4/6/c/e/c/fc1b0d14aa1ac656e0ee7eabaf6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76170" y="498836"/>
            <a:ext cx="4653876" cy="62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0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>
                <a:latin typeface="Tahoma"/>
                <a:cs typeface="Tahoma"/>
              </a:rPr>
              <a:t>Tea</a:t>
            </a:r>
            <a:r>
              <a:rPr sz="4400" b="1" spc="12" dirty="0">
                <a:latin typeface="Tahoma"/>
                <a:cs typeface="Tahoma"/>
              </a:rPr>
              <a:t> </a:t>
            </a:r>
            <a:r>
              <a:rPr sz="4400" b="1" dirty="0">
                <a:latin typeface="Tahoma"/>
                <a:cs typeface="Tahoma"/>
              </a:rPr>
              <a:t>from</a:t>
            </a:r>
            <a:r>
              <a:rPr sz="4400" b="1" spc="14" dirty="0">
                <a:latin typeface="Tahoma"/>
                <a:cs typeface="Tahoma"/>
              </a:rPr>
              <a:t> </a:t>
            </a:r>
            <a:r>
              <a:rPr sz="4400" b="1" dirty="0">
                <a:latin typeface="Tahoma"/>
                <a:cs typeface="Tahoma"/>
              </a:rPr>
              <a:t>Assam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3069" y="2408991"/>
            <a:ext cx="8482238" cy="2982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862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Introduction – Pranjol's </a:t>
            </a:r>
            <a:r>
              <a:rPr sz="3200" b="1" spc="-10" dirty="0">
                <a:solidFill>
                  <a:srgbClr val="FFFF00"/>
                </a:solidFill>
                <a:latin typeface="Tahoma"/>
                <a:cs typeface="Tahoma"/>
              </a:rPr>
              <a:t>,a</a:t>
            </a:r>
            <a:r>
              <a:rPr sz="3200" b="1" spc="18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youngster</a:t>
            </a:r>
          </a:p>
          <a:p>
            <a:pPr marL="0" marR="0">
              <a:lnSpc>
                <a:spcPts val="3862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from</a:t>
            </a:r>
            <a:r>
              <a:rPr sz="3200" b="1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Assam</a:t>
            </a:r>
            <a:r>
              <a:rPr sz="3200" b="1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is Rajvir ‘s</a:t>
            </a:r>
            <a:r>
              <a:rPr sz="3200" b="1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classmate</a:t>
            </a:r>
            <a:r>
              <a:rPr sz="3200" b="1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at</a:t>
            </a:r>
          </a:p>
          <a:p>
            <a:pPr marL="0" marR="0">
              <a:lnSpc>
                <a:spcPts val="3860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school </a:t>
            </a:r>
            <a:r>
              <a:rPr sz="3200" b="1" spc="14" dirty="0">
                <a:solidFill>
                  <a:srgbClr val="FFFF00"/>
                </a:solidFill>
                <a:latin typeface="Tahoma"/>
                <a:cs typeface="Tahoma"/>
              </a:rPr>
              <a:t>in</a:t>
            </a:r>
            <a:r>
              <a:rPr sz="3200" b="1" spc="-17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Delhi .Pranjol's ‘s</a:t>
            </a:r>
            <a:r>
              <a:rPr sz="3200" b="1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father </a:t>
            </a:r>
            <a:r>
              <a:rPr sz="3200" b="1" spc="14" dirty="0">
                <a:solidFill>
                  <a:srgbClr val="FFFF00"/>
                </a:solidFill>
                <a:latin typeface="Tahoma"/>
                <a:cs typeface="Tahoma"/>
              </a:rPr>
              <a:t>is</a:t>
            </a:r>
            <a:r>
              <a:rPr sz="3200" b="1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the</a:t>
            </a:r>
          </a:p>
          <a:p>
            <a:pPr marL="0" marR="0">
              <a:lnSpc>
                <a:spcPts val="3860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manager of a tea garden in upper</a:t>
            </a:r>
            <a:r>
              <a:rPr sz="3200" b="1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Assam</a:t>
            </a:r>
          </a:p>
          <a:p>
            <a:pPr marL="0" marR="0">
              <a:lnSpc>
                <a:spcPts val="3862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and Pranjol had invited Rajvir to visit his</a:t>
            </a:r>
          </a:p>
          <a:p>
            <a:pPr marL="0" marR="0">
              <a:lnSpc>
                <a:spcPts val="3860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home during the</a:t>
            </a:r>
            <a:r>
              <a:rPr sz="3200" b="1" spc="11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00"/>
                </a:solidFill>
                <a:latin typeface="Tahoma"/>
                <a:cs typeface="Tahoma"/>
              </a:rPr>
              <a:t>summer vacation 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20720" y="532993"/>
            <a:ext cx="2700054" cy="662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15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>
                <a:solidFill>
                  <a:srgbClr val="000000"/>
                </a:solidFill>
                <a:latin typeface="Arial"/>
                <a:cs typeface="Arial"/>
              </a:rPr>
              <a:t>Summary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169" y="1219200"/>
            <a:ext cx="5777231" cy="5463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Pranjol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and Rajvir</a:t>
            </a:r>
            <a:r>
              <a:rPr sz="2400" b="1" spc="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are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class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fellows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in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Delhi.</a:t>
            </a:r>
            <a:r>
              <a:rPr sz="2400" b="1" spc="15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pc="-10" smtClean="0">
                <a:solidFill>
                  <a:srgbClr val="00B050"/>
                </a:solidFill>
                <a:latin typeface="Arial"/>
                <a:cs typeface="Arial"/>
              </a:rPr>
              <a:t>Pranjol’s</a:t>
            </a:r>
            <a:r>
              <a:rPr sz="2400" b="1" spc="17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parents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are</a:t>
            </a:r>
            <a:r>
              <a:rPr sz="2400" b="1" spc="1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living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in</a:t>
            </a:r>
            <a:r>
              <a:rPr sz="2400" b="1" spc="-86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Assam.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His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father</a:t>
            </a:r>
            <a:r>
              <a:rPr sz="2400" b="1" spc="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pc="11">
                <a:solidFill>
                  <a:srgbClr val="00B050"/>
                </a:solidFill>
                <a:latin typeface="Arial"/>
                <a:cs typeface="Arial"/>
              </a:rPr>
              <a:t>is</a:t>
            </a:r>
            <a:r>
              <a:rPr sz="2400" b="1" spc="-15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manager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of tea –garden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in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upper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Assam.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Rajvir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is invited </a:t>
            </a:r>
            <a:r>
              <a:rPr sz="2400" b="1" spc="11">
                <a:solidFill>
                  <a:srgbClr val="00B050"/>
                </a:solidFill>
                <a:latin typeface="Arial"/>
                <a:cs typeface="Arial"/>
              </a:rPr>
              <a:t>to</a:t>
            </a:r>
            <a:r>
              <a:rPr sz="2400" b="1" spc="-94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Assam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by Pranjol.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In</a:t>
            </a:r>
            <a:r>
              <a:rPr sz="2400" b="1" spc="-11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the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train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journey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Rajvir</a:t>
            </a:r>
            <a:r>
              <a:rPr sz="2400" b="1" spc="1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told that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over</a:t>
            </a:r>
            <a:r>
              <a:rPr sz="2400" b="1" spc="1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8,00,000,000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cups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of</a:t>
            </a:r>
            <a:r>
              <a:rPr sz="2400" b="1" spc="2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tea were drunk</a:t>
            </a:r>
            <a:r>
              <a:rPr sz="2400" b="1" spc="68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daily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in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the</a:t>
            </a:r>
            <a:r>
              <a:rPr sz="2400" b="1" spc="1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world.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On the way they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view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magnificent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sight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of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tea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b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ushes.</a:t>
            </a:r>
            <a:endParaRPr lang="en-IN" sz="2400" b="1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>
              <a:lnSpc>
                <a:spcPts val="2681"/>
              </a:lnSpc>
            </a:pP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Pranjol</a:t>
            </a:r>
            <a:r>
              <a:rPr sz="2400" b="1" spc="15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told about the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tea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country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2400" b="1" spc="14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some legends</a:t>
            </a:r>
            <a:r>
              <a:rPr sz="2400" b="1" spc="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about</a:t>
            </a:r>
            <a:r>
              <a:rPr sz="2400" b="1" spc="18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tea.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Rajvir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told that tea was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first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drunkin China.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CHAI</a:t>
            </a:r>
            <a:r>
              <a:rPr sz="2400" b="1" spc="18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2400" b="1" spc="14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CHINI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have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come </a:t>
            </a:r>
            <a:r>
              <a:rPr sz="2400" b="1">
                <a:solidFill>
                  <a:srgbClr val="00B050"/>
                </a:solidFill>
                <a:latin typeface="Arial"/>
                <a:cs typeface="Arial"/>
              </a:rPr>
              <a:t>from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Chinese.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400" b="1" smtClean="0">
                <a:solidFill>
                  <a:srgbClr val="00B050"/>
                </a:solidFill>
                <a:latin typeface="Arial"/>
                <a:cs typeface="Arial"/>
              </a:rPr>
              <a:t>In 16</a:t>
            </a:r>
            <a:r>
              <a:rPr lang="en-IN" sz="2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Arial"/>
                <a:cs typeface="Arial"/>
              </a:rPr>
              <a:t>century tea came to Europe as a</a:t>
            </a:r>
          </a:p>
          <a:p>
            <a:pPr>
              <a:lnSpc>
                <a:spcPts val="2139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/>
                <a:cs typeface="Arial"/>
              </a:rPr>
              <a:t>medicine .</a:t>
            </a:r>
          </a:p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endParaRPr sz="24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6400" y="5334000"/>
            <a:ext cx="3190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2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B050"/>
                </a:solidFill>
                <a:latin typeface="Arial"/>
                <a:cs typeface="Arial"/>
              </a:rPr>
              <a:t>th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0789" y="529342"/>
            <a:ext cx="2615257" cy="65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28"/>
              </a:lnSpc>
              <a:spcBef>
                <a:spcPts val="0"/>
              </a:spcBef>
              <a:spcAft>
                <a:spcPts val="0"/>
              </a:spcAft>
            </a:pPr>
            <a:r>
              <a:rPr sz="4000" spc="-17" dirty="0">
                <a:solidFill>
                  <a:srgbClr val="333399"/>
                </a:solidFill>
                <a:latin typeface="Tahoma"/>
                <a:cs typeface="Tahoma"/>
              </a:rPr>
              <a:t>Vocabulary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5439" y="2063576"/>
            <a:ext cx="5416577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Use these words in sentences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2539" y="2161514"/>
            <a:ext cx="311690" cy="2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333CC"/>
                </a:solidFill>
                <a:latin typeface="KSNQEM+Wingdings"/>
                <a:cs typeface="KSNQEM+Wingdings"/>
              </a:rPr>
              <a:t>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5439" y="2492836"/>
            <a:ext cx="2281425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2800" b="1" spc="-1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your</a:t>
            </a:r>
            <a:r>
              <a:rPr sz="2800" b="1" spc="-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own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15439" y="3009726"/>
            <a:ext cx="1335013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whew,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72539" y="3106395"/>
            <a:ext cx="311690" cy="2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333CC"/>
                </a:solidFill>
                <a:latin typeface="KSNQEM+Wingdings"/>
                <a:cs typeface="KSNQEM+Wingdings"/>
              </a:rPr>
              <a:t>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5439" y="3526616"/>
            <a:ext cx="1360363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Ardent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72539" y="3623285"/>
            <a:ext cx="311690" cy="2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333CC"/>
                </a:solidFill>
                <a:latin typeface="KSNQEM+Wingdings"/>
                <a:cs typeface="KSNQEM+Wingdings"/>
              </a:rPr>
              <a:t>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15439" y="4043506"/>
            <a:ext cx="1335707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Sturdy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72539" y="4140175"/>
            <a:ext cx="311690" cy="2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333CC"/>
                </a:solidFill>
                <a:latin typeface="KSNQEM+Wingdings"/>
                <a:cs typeface="KSNQEM+Wingdings"/>
              </a:rPr>
              <a:t>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615439" y="4560396"/>
            <a:ext cx="1812850" cy="46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000000"/>
                </a:solidFill>
                <a:latin typeface="Tahoma"/>
                <a:cs typeface="Tahoma"/>
              </a:rPr>
              <a:t>Billowing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72539" y="4657064"/>
            <a:ext cx="311690" cy="2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333CC"/>
                </a:solidFill>
                <a:latin typeface="KSNQEM+Wingdings"/>
                <a:cs typeface="KSNQEM+Wingdings"/>
              </a:rPr>
              <a:t>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C00000"/>
                </a:solidFill>
              </a:rPr>
              <a:t>Important Word Meanings</a:t>
            </a:r>
            <a:r>
              <a:rPr lang="en-US" sz="1600" b="1" dirty="0" smtClean="0">
                <a:solidFill>
                  <a:srgbClr val="C00000"/>
                </a:solidFill>
              </a:rPr>
              <a:t/>
            </a:r>
            <a:br>
              <a:rPr lang="en-US" sz="1600" b="1" dirty="0" smtClean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609600"/>
            <a:ext cx="83058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Steaming- extremely </a:t>
            </a:r>
            <a:r>
              <a:rPr lang="en-US" sz="2000" dirty="0" smtClean="0"/>
              <a:t>hot</a:t>
            </a:r>
          </a:p>
          <a:p>
            <a:pPr>
              <a:buNone/>
            </a:pPr>
            <a:r>
              <a:rPr lang="en-US" sz="2000" dirty="0" smtClean="0"/>
              <a:t>Exclaimed- </a:t>
            </a:r>
            <a:r>
              <a:rPr lang="en-US" sz="2000" dirty="0" smtClean="0"/>
              <a:t>cry out suddenly in </a:t>
            </a:r>
            <a:r>
              <a:rPr lang="en-US" sz="2000" dirty="0" smtClean="0"/>
              <a:t>surprise</a:t>
            </a:r>
          </a:p>
          <a:p>
            <a:pPr>
              <a:buNone/>
            </a:pPr>
            <a:r>
              <a:rPr lang="en-US" sz="2000" dirty="0" smtClean="0"/>
              <a:t>Paddy fields- a field where rice is </a:t>
            </a:r>
            <a:r>
              <a:rPr lang="en-US" sz="2000" dirty="0" smtClean="0"/>
              <a:t>grown</a:t>
            </a:r>
          </a:p>
          <a:p>
            <a:pPr>
              <a:buNone/>
            </a:pPr>
            <a:r>
              <a:rPr lang="en-US" sz="2000" dirty="0" smtClean="0"/>
              <a:t>Backdrop- </a:t>
            </a:r>
            <a:r>
              <a:rPr lang="en-US" sz="2000" dirty="0" smtClean="0"/>
              <a:t>lie behind or beyond; serve as a background </a:t>
            </a:r>
            <a:r>
              <a:rPr lang="en-US" sz="2000" dirty="0" smtClean="0"/>
              <a:t>to</a:t>
            </a:r>
          </a:p>
          <a:p>
            <a:pPr>
              <a:buNone/>
            </a:pPr>
            <a:r>
              <a:rPr lang="en-US" sz="2000" dirty="0" smtClean="0"/>
              <a:t>As </a:t>
            </a:r>
            <a:r>
              <a:rPr lang="en-US" sz="2000" dirty="0" smtClean="0"/>
              <a:t>far as eye could see- for a long distance until something is so far away </a:t>
            </a:r>
            <a:r>
              <a:rPr lang="en-US" sz="2000" dirty="0" smtClean="0"/>
              <a:t>and small </a:t>
            </a:r>
            <a:r>
              <a:rPr lang="en-US" sz="2000" dirty="0" smtClean="0"/>
              <a:t>it cannot be seen </a:t>
            </a:r>
            <a:r>
              <a:rPr lang="en-US" sz="2000" dirty="0" smtClean="0"/>
              <a:t>anymore</a:t>
            </a:r>
          </a:p>
          <a:p>
            <a:pPr>
              <a:buNone/>
            </a:pPr>
            <a:r>
              <a:rPr lang="en-US" sz="2000" dirty="0" smtClean="0"/>
              <a:t>Dwarfing- </a:t>
            </a:r>
            <a:r>
              <a:rPr lang="en-US" sz="2000" dirty="0" smtClean="0"/>
              <a:t>cause to seem small or insignificant in </a:t>
            </a:r>
            <a:r>
              <a:rPr lang="en-US" sz="2000" dirty="0" smtClean="0"/>
              <a:t>comparison</a:t>
            </a:r>
          </a:p>
          <a:p>
            <a:pPr>
              <a:buNone/>
            </a:pPr>
            <a:r>
              <a:rPr lang="en-US" sz="2000" dirty="0" smtClean="0"/>
              <a:t>Sturdy- strong</a:t>
            </a:r>
          </a:p>
          <a:p>
            <a:pPr>
              <a:buNone/>
            </a:pPr>
            <a:r>
              <a:rPr lang="en-US" sz="2000" dirty="0" smtClean="0"/>
              <a:t>Amidst- </a:t>
            </a:r>
            <a:r>
              <a:rPr lang="en-US" sz="2000" dirty="0" smtClean="0"/>
              <a:t>in the middle of</a:t>
            </a:r>
          </a:p>
          <a:p>
            <a:pPr>
              <a:buNone/>
            </a:pPr>
            <a:r>
              <a:rPr lang="en-US" sz="2000" dirty="0" smtClean="0"/>
              <a:t>Billowing- moving or flowing </a:t>
            </a:r>
            <a:r>
              <a:rPr lang="en-US" sz="2000" dirty="0" smtClean="0"/>
              <a:t>outwards</a:t>
            </a:r>
          </a:p>
          <a:p>
            <a:pPr>
              <a:buNone/>
            </a:pPr>
            <a:r>
              <a:rPr lang="en-US" sz="2000" dirty="0" smtClean="0"/>
              <a:t>Concentration- cluster</a:t>
            </a:r>
          </a:p>
          <a:p>
            <a:pPr>
              <a:buNone/>
            </a:pPr>
            <a:r>
              <a:rPr lang="en-US" sz="2000" dirty="0" smtClean="0"/>
              <a:t>Ascetic- characterized by severe self-discipline and abstention from all forms of indulgence, typically for religious reasons.</a:t>
            </a:r>
          </a:p>
          <a:p>
            <a:pPr>
              <a:buNone/>
            </a:pPr>
            <a:r>
              <a:rPr lang="en-US" sz="2000" dirty="0" smtClean="0"/>
              <a:t>Banished- get rid </a:t>
            </a:r>
            <a:r>
              <a:rPr lang="en-US" sz="2000" dirty="0" smtClean="0"/>
              <a:t>of</a:t>
            </a:r>
          </a:p>
          <a:p>
            <a:pPr>
              <a:buNone/>
            </a:pPr>
            <a:r>
              <a:rPr lang="en-US" sz="2000" dirty="0" smtClean="0"/>
              <a:t>Gravel- small, rounded stones often mixed with </a:t>
            </a:r>
            <a:r>
              <a:rPr lang="en-US" sz="2000" dirty="0" smtClean="0"/>
              <a:t>sand</a:t>
            </a:r>
          </a:p>
          <a:p>
            <a:pPr>
              <a:buNone/>
            </a:pPr>
            <a:r>
              <a:rPr lang="en-US" sz="2000" dirty="0" smtClean="0"/>
              <a:t>Pruned- </a:t>
            </a:r>
            <a:r>
              <a:rPr lang="en-US" sz="2000" dirty="0" smtClean="0"/>
              <a:t>cut away from a tree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Picture 4" descr="tea gard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5410200"/>
            <a:ext cx="28194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33401"/>
            <a:ext cx="3048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media-temporary.preziusercontent.com/frames-public/6/2/8/e/d/c36ef744eafb7f6d6d5186d0dc3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3152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humbnail of fram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"/>
            <a:ext cx="3352800" cy="2743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6324600" cy="692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96"/>
              </a:lnSpc>
            </a:pPr>
            <a:endParaRPr lang="hi-IN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896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Summary</a:t>
            </a:r>
            <a:r>
              <a:rPr lang="hi-IN" sz="1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896"/>
              </a:lnSpc>
            </a:pPr>
            <a:r>
              <a:rPr lang="hi-IN" sz="1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89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Goa</a:t>
            </a:r>
            <a:r>
              <a:rPr lang="en-US" sz="2800" b="1" spc="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is very much</a:t>
            </a:r>
            <a:r>
              <a:rPr lang="en-US" sz="2800" b="1" spc="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influenced by</a:t>
            </a:r>
            <a:r>
              <a:rPr lang="en-US" sz="2800" b="1" spc="1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ortuguese.</a:t>
            </a:r>
          </a:p>
          <a:p>
            <a:pPr>
              <a:lnSpc>
                <a:spcPts val="2896"/>
              </a:lnSpc>
              <a:spcBef>
                <a:spcPts val="13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*Their</a:t>
            </a:r>
            <a:r>
              <a:rPr lang="en-US" sz="2800" b="1" spc="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traditional family work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en-US" sz="2800" b="1" spc="17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baking bread. They are known as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Pader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in Goa .</a:t>
            </a:r>
          </a:p>
          <a:p>
            <a:pPr>
              <a:lnSpc>
                <a:spcPts val="2896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*The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writer tells about his childhood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days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and his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friendship with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bakers.</a:t>
            </a:r>
          </a:p>
          <a:p>
            <a:pPr>
              <a:lnSpc>
                <a:spcPts val="2896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*In the morning 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jingling sound of 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bamboo</a:t>
            </a:r>
            <a:r>
              <a:rPr lang="en-US" sz="2800" b="1" spc="709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woke them from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sleep.</a:t>
            </a:r>
          </a:p>
          <a:p>
            <a:pPr>
              <a:lnSpc>
                <a:spcPts val="2896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*Through</a:t>
            </a:r>
            <a:r>
              <a:rPr lang="en-US" sz="2800" b="1" spc="1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one</a:t>
            </a:r>
            <a:r>
              <a:rPr lang="en-US" sz="2800" b="1" spc="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hand 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baker supported the basket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on</a:t>
            </a:r>
            <a:r>
              <a:rPr lang="en-US" sz="2800" b="1" spc="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his head and 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other</a:t>
            </a:r>
            <a:r>
              <a:rPr lang="en-US" sz="2800" b="1" spc="18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hand banged the</a:t>
            </a:r>
          </a:p>
          <a:p>
            <a:pPr>
              <a:lnSpc>
                <a:spcPts val="231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bamboo on 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ground .</a:t>
            </a:r>
          </a:p>
          <a:p>
            <a:pPr>
              <a:lnSpc>
                <a:spcPts val="231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*The</a:t>
            </a:r>
            <a:r>
              <a:rPr lang="en-US" sz="2800" b="1" spc="14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villagers</a:t>
            </a:r>
            <a:r>
              <a:rPr lang="en-US" sz="2800" b="1" spc="14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were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much fond 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2800" b="1" spc="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sweet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bread known</a:t>
            </a:r>
            <a:r>
              <a:rPr lang="en-US" sz="2800" b="1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as BOL.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media-temporary.preziusercontent.com/frames-public/c/c/e/d/c/f178e7c4c98b130e19ff5dab77b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962400"/>
            <a:ext cx="32004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umbnail of fram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0"/>
            <a:ext cx="3657600" cy="2895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304800"/>
            <a:ext cx="5257800" cy="529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pPr marL="10160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endParaRPr lang="hi-IN" sz="2800" b="1" dirty="0" smtClean="0">
              <a:latin typeface="Arial" pitchFamily="34" charset="0"/>
              <a:cs typeface="Arial" pitchFamily="34" charset="0"/>
            </a:endParaRPr>
          </a:p>
          <a:p>
            <a:pPr marL="10160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lang="hi-IN" sz="2800" b="1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It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was one</a:t>
            </a:r>
            <a:r>
              <a:rPr lang="en-US" sz="2800" b="1" spc="-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of the most essential marriage gifts.</a:t>
            </a:r>
          </a:p>
          <a:p>
            <a:pPr marL="10160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*Bread sellers wore</a:t>
            </a:r>
            <a:r>
              <a:rPr lang="en-US" sz="2800" b="1" spc="-1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spc="-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particular dress known as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Kabai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It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was a</a:t>
            </a:r>
            <a:r>
              <a:rPr lang="en-US" sz="2800" b="1" spc="-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single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piece</a:t>
            </a:r>
            <a:r>
              <a:rPr lang="en-US" sz="2800" b="1" spc="809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long frock up to</a:t>
            </a:r>
            <a:r>
              <a:rPr lang="en-US" sz="2800" b="1" spc="-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2800" b="1" spc="-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knees.</a:t>
            </a: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marL="101600" marR="0">
              <a:lnSpc>
                <a:spcPts val="337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*They</a:t>
            </a:r>
            <a:r>
              <a:rPr lang="en-US" sz="2800" b="1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recorded their account on</a:t>
            </a:r>
            <a:r>
              <a:rPr lang="en-US" sz="2800" b="1" spc="-17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wall in</a:t>
            </a:r>
            <a:r>
              <a:rPr lang="en-US" sz="2800" b="1" spc="-18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pencil. They always looked happy and prosperous</a:t>
            </a:r>
            <a:r>
              <a:rPr lang="en-US" sz="2800" b="1" spc="-1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arnival Poder 2 | Mapping Mapusa Mar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867024"/>
            <a:ext cx="3657600" cy="399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media-temporary.preziusercontent.com/frames-public/f/6/1/e/0/561dd22473ba545951329cae287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3152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Chapter in progress…Enjoy Reading.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edia-temporary.preziusercontent.com/frames-public/5/5/6/8/8/3ff05754429b57244b1e09053f37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304800"/>
            <a:ext cx="6555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Chapter in progress…Enjoy Reading.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umbnail of fram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52800" cy="2314575"/>
          </a:xfrm>
          <a:prstGeom prst="rect">
            <a:avLst/>
          </a:prstGeom>
          <a:noFill/>
        </p:spPr>
      </p:pic>
      <p:pic>
        <p:nvPicPr>
          <p:cNvPr id="16388" name="Picture 4" descr="Thumbnail of fram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362201"/>
            <a:ext cx="3733800" cy="2057399"/>
          </a:xfrm>
          <a:prstGeom prst="rect">
            <a:avLst/>
          </a:prstGeom>
          <a:noFill/>
        </p:spPr>
      </p:pic>
      <p:pic>
        <p:nvPicPr>
          <p:cNvPr id="16390" name="Picture 6" descr="Thumbnail of fram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0"/>
            <a:ext cx="3429000" cy="2314575"/>
          </a:xfrm>
          <a:prstGeom prst="rect">
            <a:avLst/>
          </a:prstGeom>
          <a:noFill/>
        </p:spPr>
      </p:pic>
      <p:pic>
        <p:nvPicPr>
          <p:cNvPr id="16392" name="Picture 8" descr="Thumbnail of fram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1"/>
            <a:ext cx="3200400" cy="2362200"/>
          </a:xfrm>
          <a:prstGeom prst="rect">
            <a:avLst/>
          </a:prstGeom>
          <a:noFill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44958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676400" y="0"/>
            <a:ext cx="6740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Chapter in progress…Enjoy Watching.</a:t>
            </a:r>
            <a:endParaRPr 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514</Words>
  <Application>Microsoft Office PowerPoint</Application>
  <PresentationFormat>On-screen Show (4:3)</PresentationFormat>
  <Paragraphs>81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Important Word Meanings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39</cp:revision>
  <dcterms:created xsi:type="dcterms:W3CDTF">2006-08-16T00:00:00Z</dcterms:created>
  <dcterms:modified xsi:type="dcterms:W3CDTF">2020-10-28T11:10:47Z</dcterms:modified>
</cp:coreProperties>
</file>